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73" r:id="rId10"/>
    <p:sldId id="274" r:id="rId11"/>
    <p:sldId id="269" r:id="rId12"/>
    <p:sldId id="271" r:id="rId13"/>
    <p:sldId id="272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3A414-A41F-424A-8AEC-2BDE31C1C962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769B-5D2E-45F4-BDF9-681CA486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4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BD345D9-3F39-4E87-BE7D-16C33E2F897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D165B58-3C92-4397-BAE6-E15FA4D755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117845" y="2907270"/>
            <a:ext cx="5317894" cy="2766474"/>
          </a:xfrm>
        </p:spPr>
        <p:txBody>
          <a:bodyPr/>
          <a:lstStyle/>
          <a:p>
            <a:r>
              <a:rPr lang="ru-RU" sz="2800" dirty="0" smtClean="0"/>
              <a:t>Социально- психологическое тестирование на предмет раннего выявления незаконного потребления наркотических средств и психотропных веществ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720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1206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	При </a:t>
            </a:r>
            <a:r>
              <a:rPr lang="ru-RU" dirty="0"/>
              <a:t>получении отрицательных результатов </a:t>
            </a:r>
            <a:r>
              <a:rPr lang="ru-RU" dirty="0" smtClean="0"/>
              <a:t>на </a:t>
            </a:r>
            <a:r>
              <a:rPr lang="en-US" dirty="0" smtClean="0"/>
              <a:t>II</a:t>
            </a:r>
            <a:r>
              <a:rPr lang="ru-RU" dirty="0" smtClean="0"/>
              <a:t> этапе </a:t>
            </a:r>
            <a:r>
              <a:rPr lang="ru-RU" b="1" dirty="0" smtClean="0"/>
              <a:t>(предварительных </a:t>
            </a:r>
            <a:r>
              <a:rPr lang="ru-RU" dirty="0"/>
              <a:t>ХТИ </a:t>
            </a:r>
            <a:r>
              <a:rPr lang="ru-RU" dirty="0" smtClean="0"/>
              <a:t>) профилактический </a:t>
            </a:r>
            <a:r>
              <a:rPr lang="ru-RU" dirty="0"/>
              <a:t>медицинский осмотр считается </a:t>
            </a:r>
            <a:r>
              <a:rPr lang="ru-RU" b="1" dirty="0" smtClean="0"/>
              <a:t>завершенным.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/>
              <a:t>получении отрицательных результатов на </a:t>
            </a:r>
            <a:r>
              <a:rPr lang="en-US" dirty="0" smtClean="0"/>
              <a:t>III </a:t>
            </a:r>
            <a:r>
              <a:rPr lang="ru-RU" dirty="0" smtClean="0"/>
              <a:t>этапе </a:t>
            </a:r>
            <a:r>
              <a:rPr lang="ru-RU" b="1" dirty="0"/>
              <a:t>(</a:t>
            </a:r>
            <a:r>
              <a:rPr lang="ru-RU" b="1" dirty="0" smtClean="0"/>
              <a:t>подтверждающих </a:t>
            </a:r>
            <a:r>
              <a:rPr lang="ru-RU" dirty="0" smtClean="0"/>
              <a:t>ХТИ </a:t>
            </a:r>
            <a:r>
              <a:rPr lang="ru-RU" dirty="0"/>
              <a:t>) профилактический медицинский осмотр считается </a:t>
            </a:r>
            <a:r>
              <a:rPr lang="ru-RU" b="1" dirty="0"/>
              <a:t>завершенным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При получении </a:t>
            </a:r>
            <a:r>
              <a:rPr lang="ru-RU" b="1" dirty="0" smtClean="0"/>
              <a:t>положительных </a:t>
            </a:r>
            <a:r>
              <a:rPr lang="ru-RU" b="1" dirty="0"/>
              <a:t>результатов на </a:t>
            </a:r>
            <a:r>
              <a:rPr lang="en-US" b="1" dirty="0"/>
              <a:t>III </a:t>
            </a:r>
            <a:r>
              <a:rPr lang="ru-RU" b="1" dirty="0"/>
              <a:t>этапе </a:t>
            </a:r>
            <a:r>
              <a:rPr lang="ru-RU" dirty="0" smtClean="0"/>
              <a:t>разъяснение результатов медицинского осмотра и направление в специализированную клинику с письменного </a:t>
            </a:r>
            <a:r>
              <a:rPr lang="ru-RU" b="1" dirty="0" smtClean="0"/>
              <a:t>согласия </a:t>
            </a:r>
            <a:r>
              <a:rPr lang="ru-RU" dirty="0" smtClean="0"/>
              <a:t>до 15 лет родителя, от 15 лет самого ребенка.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05427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/>
              <a:t>Адрес ГКУ «Центр профилактики, реабилитации и коррекции»: 664013, </a:t>
            </a:r>
            <a:r>
              <a:rPr lang="ru-RU" sz="3200" b="1" dirty="0" smtClean="0"/>
              <a:t>г. Иркутск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ул. П. Красильникова</a:t>
            </a:r>
            <a:r>
              <a:rPr lang="ru-RU" sz="3200" b="1" dirty="0"/>
              <a:t>, 54А. телефоны для предварительной записи: 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8(3952</a:t>
            </a:r>
            <a:r>
              <a:rPr lang="ru-RU" sz="3200" b="1" dirty="0"/>
              <a:t>) 47-82-74, 47-83-27.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01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688"/>
            <a:ext cx="7982272" cy="5369037"/>
          </a:xfrm>
        </p:spPr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dirty="0" smtClean="0"/>
              <a:t>Социальный педагог МБОУ  СОШ №11 с УИОП: Щепина Ольга Юрьевна 89500765565</a:t>
            </a:r>
          </a:p>
          <a:p>
            <a:pPr marL="265113" indent="0">
              <a:buNone/>
            </a:pPr>
            <a:r>
              <a:rPr lang="ru-RU" dirty="0"/>
              <a:t>Педагог- </a:t>
            </a:r>
            <a:r>
              <a:rPr lang="ru-RU" dirty="0" smtClean="0"/>
              <a:t>психолог МБОУ  </a:t>
            </a:r>
            <a:r>
              <a:rPr lang="ru-RU" dirty="0"/>
              <a:t>СОШ №11 с УИОП: </a:t>
            </a:r>
            <a:r>
              <a:rPr lang="ru-RU" dirty="0" smtClean="0"/>
              <a:t>Луковникова Ольга Владимировна 89041449957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2. Региональный </a:t>
            </a:r>
            <a:r>
              <a:rPr lang="ru-RU" dirty="0"/>
              <a:t>оператор тестирования ГКУ «Центр профилактики, реабилитации и коррекции»: http://цпрк.образование38.рф/ - раздел «Горячая линия по про- ведению социально-психологического </a:t>
            </a:r>
            <a:r>
              <a:rPr lang="ru-RU" dirty="0" smtClean="0"/>
              <a:t>тестирования». Региональные </a:t>
            </a:r>
            <a:r>
              <a:rPr lang="ru-RU" dirty="0"/>
              <a:t>телефоны горячей линии: (3952) 47-82-74, (3952) 47- 83-54, (3952) 47-83-27, 89642161982, с 10.00 до 16.00 (кроме субботы и воскресе- </a:t>
            </a:r>
            <a:r>
              <a:rPr lang="ru-RU" dirty="0" err="1"/>
              <a:t>нья</a:t>
            </a:r>
            <a:r>
              <a:rPr lang="ru-RU" dirty="0"/>
              <a:t>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5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100fotok.ru/wp-content/uploads/2019/04/Kartinka_Spasibo_za_vnimanie_dlya_prezentaciy_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537"/>
            <a:ext cx="8352928" cy="626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1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82" y="358497"/>
            <a:ext cx="8264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	</a:t>
            </a:r>
            <a:r>
              <a:rPr lang="ru-RU" sz="2400" i="1" dirty="0" smtClean="0"/>
              <a:t>2019 год - </a:t>
            </a:r>
            <a:r>
              <a:rPr lang="ru-RU" sz="2400" b="1" i="1" dirty="0" smtClean="0"/>
              <a:t>3 </a:t>
            </a:r>
            <a:r>
              <a:rPr lang="ru-RU" sz="2400" b="1" i="1" dirty="0"/>
              <a:t>845 </a:t>
            </a:r>
            <a:r>
              <a:rPr lang="ru-RU" sz="2400" i="1" dirty="0" smtClean="0"/>
              <a:t>звонков в центр профилактики наркомании (на </a:t>
            </a:r>
            <a:r>
              <a:rPr lang="ru-RU" sz="2400" b="1" i="1" dirty="0"/>
              <a:t>40% </a:t>
            </a:r>
            <a:r>
              <a:rPr lang="ru-RU" sz="2400" i="1" dirty="0"/>
              <a:t>больше, чем в 2018 </a:t>
            </a:r>
            <a:r>
              <a:rPr lang="ru-RU" sz="2400" i="1" dirty="0" smtClean="0"/>
              <a:t>году</a:t>
            </a:r>
            <a:r>
              <a:rPr lang="ru-RU" sz="2400" i="1" dirty="0"/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2019 </a:t>
            </a:r>
            <a:r>
              <a:rPr lang="ru-RU" sz="2400" i="1" dirty="0" smtClean="0"/>
              <a:t>г. на </a:t>
            </a:r>
            <a:r>
              <a:rPr lang="ru-RU" sz="2400" i="1" dirty="0"/>
              <a:t>учете за употребление ПАВ </a:t>
            </a:r>
            <a:r>
              <a:rPr lang="ru-RU" sz="2400" b="1" i="1" dirty="0" smtClean="0"/>
              <a:t>42 несовершеннолетних</a:t>
            </a:r>
            <a:r>
              <a:rPr lang="ru-RU" sz="2400" i="1" dirty="0" smtClean="0"/>
              <a:t>	</a:t>
            </a:r>
            <a:endParaRPr lang="ru-RU" sz="2400" i="1" dirty="0" smtClean="0"/>
          </a:p>
          <a:p>
            <a:r>
              <a:rPr lang="ru-RU" sz="2400" i="1" dirty="0" smtClean="0"/>
              <a:t>на </a:t>
            </a:r>
            <a:r>
              <a:rPr lang="ru-RU" sz="2400" b="1" i="1" dirty="0"/>
              <a:t>01.01.2020</a:t>
            </a:r>
            <a:r>
              <a:rPr lang="ru-RU" sz="2400" i="1" dirty="0"/>
              <a:t> на </a:t>
            </a:r>
            <a:r>
              <a:rPr lang="ru-RU" sz="2400" i="1" dirty="0" smtClean="0"/>
              <a:t>учете: </a:t>
            </a:r>
          </a:p>
          <a:p>
            <a:r>
              <a:rPr lang="ru-RU" sz="2400" i="1" dirty="0" smtClean="0"/>
              <a:t>за </a:t>
            </a:r>
            <a:r>
              <a:rPr lang="ru-RU" sz="2400" i="1" dirty="0"/>
              <a:t>употребление наркотиков – </a:t>
            </a:r>
            <a:r>
              <a:rPr lang="ru-RU" sz="2400" b="1" i="1" dirty="0"/>
              <a:t>76 чел</a:t>
            </a:r>
            <a:r>
              <a:rPr lang="ru-RU" sz="2400" b="1" i="1" dirty="0" smtClean="0"/>
              <a:t>.</a:t>
            </a:r>
          </a:p>
          <a:p>
            <a:r>
              <a:rPr lang="ru-RU" sz="2400" i="1" dirty="0" smtClean="0"/>
              <a:t>за </a:t>
            </a:r>
            <a:r>
              <a:rPr lang="ru-RU" sz="2400" i="1" dirty="0"/>
              <a:t>токсикоманию – </a:t>
            </a:r>
            <a:r>
              <a:rPr lang="ru-RU" sz="2400" b="1" i="1" dirty="0"/>
              <a:t>16 чел. </a:t>
            </a:r>
            <a:endParaRPr lang="ru-RU" sz="2400" b="1" i="1" dirty="0" smtClean="0"/>
          </a:p>
          <a:p>
            <a:pPr algn="just"/>
            <a:r>
              <a:rPr lang="ru-RU" sz="2400" i="1" dirty="0" smtClean="0"/>
              <a:t>	</a:t>
            </a:r>
            <a:endParaRPr lang="ru-RU" sz="2400" i="1" dirty="0" smtClean="0"/>
          </a:p>
          <a:p>
            <a:r>
              <a:rPr lang="ru-RU" sz="2400" b="1" i="1" dirty="0" smtClean="0"/>
              <a:t>2020 год- в два раза выросло </a:t>
            </a:r>
            <a:r>
              <a:rPr lang="ru-RU" sz="2400" i="1" dirty="0" smtClean="0"/>
              <a:t>число впервые выявленных подростков за употребление наркотических веществ. </a:t>
            </a:r>
          </a:p>
          <a:p>
            <a:r>
              <a:rPr lang="ru-RU" sz="2400" i="1" dirty="0" smtClean="0"/>
              <a:t>Зарегистрировано </a:t>
            </a:r>
            <a:r>
              <a:rPr lang="ru-RU" sz="2400" b="1" i="1" dirty="0" smtClean="0"/>
              <a:t>38 </a:t>
            </a:r>
            <a:r>
              <a:rPr lang="ru-RU" sz="2400" b="1" i="1" dirty="0" err="1"/>
              <a:t>наркопреступлений</a:t>
            </a:r>
            <a:r>
              <a:rPr lang="ru-RU" sz="2400" b="1" i="1" dirty="0"/>
              <a:t>, </a:t>
            </a:r>
            <a:r>
              <a:rPr lang="ru-RU" sz="2400" i="1" dirty="0"/>
              <a:t>совершенных несовершеннолетними.</a:t>
            </a:r>
            <a:endParaRPr lang="ru-RU" sz="2400" dirty="0"/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38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41440" cy="1442674"/>
          </a:xfrm>
        </p:spPr>
        <p:txBody>
          <a:bodyPr/>
          <a:lstStyle/>
          <a:p>
            <a:r>
              <a:rPr lang="ru-RU" sz="2800" b="1" dirty="0" smtClean="0"/>
              <a:t>Этапы социально- психологического тестирования (СПТ):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467600" cy="3672408"/>
          </a:xfrm>
        </p:spPr>
        <p:txBody>
          <a:bodyPr/>
          <a:lstStyle/>
          <a:p>
            <a:pPr algn="just"/>
            <a:r>
              <a:rPr lang="ru-RU" i="1" dirty="0" smtClean="0"/>
              <a:t> </a:t>
            </a:r>
            <a:r>
              <a:rPr lang="ru-RU" sz="3200" i="1" dirty="0"/>
              <a:t>первый этап: </a:t>
            </a:r>
            <a:r>
              <a:rPr lang="ru-RU" sz="3200" b="1" i="1" dirty="0"/>
              <a:t>социально-психологическое тестирование; </a:t>
            </a:r>
            <a:endParaRPr lang="ru-RU" sz="3200" b="1" i="1" dirty="0" smtClean="0"/>
          </a:p>
          <a:p>
            <a:pPr marL="0" indent="0" algn="just">
              <a:buNone/>
            </a:pPr>
            <a:endParaRPr lang="ru-RU" sz="3200" dirty="0"/>
          </a:p>
          <a:p>
            <a:pPr algn="just"/>
            <a:r>
              <a:rPr lang="ru-RU" sz="3200" i="1" dirty="0" smtClean="0"/>
              <a:t>второй </a:t>
            </a:r>
            <a:r>
              <a:rPr lang="ru-RU" sz="3200" i="1" dirty="0"/>
              <a:t>этап: </a:t>
            </a:r>
            <a:r>
              <a:rPr lang="ru-RU" sz="3200" b="1" i="1" dirty="0"/>
              <a:t>профилактические медицинские осмотры. 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4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6355" t="24120" r="11822" b="14533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21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СПТ: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7622232" cy="3951337"/>
          </a:xfrm>
        </p:spPr>
        <p:txBody>
          <a:bodyPr/>
          <a:lstStyle/>
          <a:p>
            <a:pPr algn="just"/>
            <a:r>
              <a:rPr lang="ru-RU" dirty="0"/>
              <a:t>выявление у обучающихся психологических факторов риска с целью их последующей психологической коррекции;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организация </a:t>
            </a:r>
            <a:r>
              <a:rPr lang="ru-RU" dirty="0"/>
              <a:t>адресной и системной работы с обучающимися образовательной организации, направленной на профилактику вовлечения в потребление наркотических средств и психотропных веществ.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51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принципы проведения </a:t>
            </a:r>
            <a:r>
              <a:rPr lang="ru-RU" b="1" dirty="0" smtClean="0"/>
              <a:t>СПТ: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038388"/>
            <a:ext cx="7838256" cy="3951337"/>
          </a:xfrm>
        </p:spPr>
        <p:txBody>
          <a:bodyPr>
            <a:normAutofit/>
          </a:bodyPr>
          <a:lstStyle/>
          <a:p>
            <a:pPr marL="0" indent="354013">
              <a:buFont typeface="Wingdings" panose="05000000000000000000" pitchFamily="2" charset="2"/>
              <a:buChar char="Ø"/>
            </a:pPr>
            <a:r>
              <a:rPr lang="ru-RU" sz="3600" b="1" i="1" dirty="0" smtClean="0"/>
              <a:t>принцип </a:t>
            </a:r>
            <a:r>
              <a:rPr lang="ru-RU" sz="3600" b="1" i="1" dirty="0" smtClean="0"/>
              <a:t>добровольности </a:t>
            </a:r>
            <a:r>
              <a:rPr lang="ru-RU" sz="2800" b="1" dirty="0" smtClean="0"/>
              <a:t>( от 13-15 лет </a:t>
            </a:r>
            <a:r>
              <a:rPr lang="ru-RU" sz="2800" dirty="0" smtClean="0"/>
              <a:t>согласия</a:t>
            </a:r>
            <a:r>
              <a:rPr lang="ru-RU" sz="2800" b="1" dirty="0" smtClean="0"/>
              <a:t> от родителей; от 15 и старше </a:t>
            </a:r>
            <a:r>
              <a:rPr lang="ru-RU" sz="2800" dirty="0" smtClean="0"/>
              <a:t>согласия</a:t>
            </a:r>
            <a:r>
              <a:rPr lang="ru-RU" sz="2800" b="1" dirty="0" smtClean="0"/>
              <a:t> от учеников)</a:t>
            </a:r>
            <a:endParaRPr lang="ru-RU" sz="2800" b="1" dirty="0" smtClean="0"/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sz="3600" b="1" i="1" dirty="0" smtClean="0"/>
              <a:t>принцип ненаказуемости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sz="3600" b="1" i="1" dirty="0" smtClean="0"/>
              <a:t>принцип помощи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sz="3600" b="1" i="1" dirty="0" smtClean="0"/>
              <a:t>принципа </a:t>
            </a:r>
            <a:r>
              <a:rPr lang="ru-RU" sz="3600" b="1" i="1" dirty="0"/>
              <a:t>конфиденциальности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78795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440" cy="1442674"/>
          </a:xfrm>
        </p:spPr>
        <p:txBody>
          <a:bodyPr/>
          <a:lstStyle/>
          <a:p>
            <a:r>
              <a:rPr lang="ru-RU" dirty="0" smtClean="0"/>
              <a:t>Профилактический медицинский осмотр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038388"/>
            <a:ext cx="7838256" cy="3951337"/>
          </a:xfrm>
        </p:spPr>
        <p:txBody>
          <a:bodyPr/>
          <a:lstStyle/>
          <a:p>
            <a:r>
              <a:rPr lang="ru-RU" sz="3600" dirty="0" smtClean="0"/>
              <a:t> н</a:t>
            </a:r>
            <a:r>
              <a:rPr lang="ru-RU" sz="3600" dirty="0" smtClean="0"/>
              <a:t>а </a:t>
            </a:r>
            <a:r>
              <a:rPr lang="ru-RU" sz="3600" b="1" dirty="0" smtClean="0"/>
              <a:t>бесплатной основе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dirty="0" smtClean="0"/>
              <a:t> на основе согласий </a:t>
            </a:r>
            <a:r>
              <a:rPr lang="ru-RU" sz="3600" b="1" dirty="0" smtClean="0"/>
              <a:t>( </a:t>
            </a:r>
            <a:r>
              <a:rPr lang="ru-RU" sz="3600" b="1" dirty="0"/>
              <a:t>от 13-15 лет </a:t>
            </a:r>
            <a:r>
              <a:rPr lang="ru-RU" sz="3600" b="1" dirty="0" smtClean="0"/>
              <a:t>от </a:t>
            </a:r>
            <a:r>
              <a:rPr lang="ru-RU" sz="3600" b="1" dirty="0"/>
              <a:t>родителей; от 15 и старше </a:t>
            </a:r>
            <a:r>
              <a:rPr lang="ru-RU" sz="3600" b="1" dirty="0" smtClean="0"/>
              <a:t>от </a:t>
            </a:r>
            <a:r>
              <a:rPr lang="ru-RU" sz="3600" b="1" dirty="0"/>
              <a:t>учеников)</a:t>
            </a:r>
          </a:p>
          <a:p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4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80920" cy="2016224"/>
          </a:xfrm>
        </p:spPr>
        <p:txBody>
          <a:bodyPr/>
          <a:lstStyle/>
          <a:p>
            <a:r>
              <a:rPr lang="ru-RU" dirty="0" smtClean="0"/>
              <a:t>ОГБУЗ </a:t>
            </a:r>
            <a:r>
              <a:rPr lang="ru-RU" dirty="0" smtClean="0"/>
              <a:t>Иркутский областной психоневрологический </a:t>
            </a:r>
            <a:r>
              <a:rPr lang="ru-RU" dirty="0" smtClean="0"/>
              <a:t>диспансер (</a:t>
            </a:r>
            <a:r>
              <a:rPr lang="ru-RU" dirty="0" smtClean="0">
                <a:solidFill>
                  <a:schemeClr val="tx1"/>
                </a:solidFill>
              </a:rPr>
              <a:t>пер</a:t>
            </a:r>
            <a:r>
              <a:rPr lang="ru-RU" dirty="0">
                <a:solidFill>
                  <a:schemeClr val="tx1"/>
                </a:solidFill>
              </a:rPr>
              <a:t>. Аркадия </a:t>
            </a:r>
            <a:r>
              <a:rPr lang="ru-RU" dirty="0" err="1">
                <a:solidFill>
                  <a:schemeClr val="tx1"/>
                </a:solidFill>
              </a:rPr>
              <a:t>Сударева</a:t>
            </a:r>
            <a:r>
              <a:rPr lang="ru-RU" dirty="0">
                <a:solidFill>
                  <a:schemeClr val="tx1"/>
                </a:solidFill>
              </a:rPr>
              <a:t>, 6</a:t>
            </a:r>
            <a:r>
              <a:rPr lang="ru-RU" dirty="0" smtClean="0">
                <a:solidFill>
                  <a:schemeClr val="tx1"/>
                </a:solidFill>
              </a:rPr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5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ru-RU" dirty="0" smtClean="0"/>
              <a:t>Этапы профилактического осмотра: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640960" cy="4608512"/>
          </a:xfrm>
        </p:spPr>
        <p:txBody>
          <a:bodyPr/>
          <a:lstStyle/>
          <a:p>
            <a:r>
              <a:rPr lang="ru-RU" b="1" dirty="0"/>
              <a:t>I этап </a:t>
            </a:r>
            <a:r>
              <a:rPr lang="ru-RU" dirty="0"/>
              <a:t>- профилактическая информационно-разъяснительная беседа </a:t>
            </a:r>
            <a:r>
              <a:rPr lang="ru-RU" dirty="0" smtClean="0"/>
              <a:t>и внешний осмотр врача  психиатра- нарколога;</a:t>
            </a:r>
          </a:p>
          <a:p>
            <a:r>
              <a:rPr lang="ru-RU" b="1" dirty="0"/>
              <a:t>II этап</a:t>
            </a:r>
            <a:r>
              <a:rPr lang="ru-RU" dirty="0"/>
              <a:t> - предварительные химико-токсикологические </a:t>
            </a:r>
            <a:r>
              <a:rPr lang="ru-RU" dirty="0" smtClean="0"/>
              <a:t>исследования (</a:t>
            </a:r>
            <a:r>
              <a:rPr lang="ru-RU" dirty="0"/>
              <a:t>ХТИ); </a:t>
            </a:r>
            <a:endParaRPr lang="ru-RU" dirty="0" smtClean="0"/>
          </a:p>
          <a:p>
            <a:r>
              <a:rPr lang="ru-RU" b="1" dirty="0"/>
              <a:t>III этап</a:t>
            </a:r>
            <a:r>
              <a:rPr lang="ru-RU" dirty="0"/>
              <a:t> - подтверждающие </a:t>
            </a:r>
            <a:r>
              <a:rPr lang="ru-RU" dirty="0" smtClean="0"/>
              <a:t>химико-токсикологические исследования (</a:t>
            </a:r>
            <a:r>
              <a:rPr lang="ru-RU" dirty="0"/>
              <a:t>ХТИ);</a:t>
            </a:r>
            <a:r>
              <a:rPr lang="ru-RU" dirty="0" smtClean="0"/>
              <a:t> </a:t>
            </a:r>
          </a:p>
          <a:p>
            <a:r>
              <a:rPr lang="ru-RU" b="1" dirty="0"/>
              <a:t>IV этап</a:t>
            </a:r>
            <a:r>
              <a:rPr lang="ru-RU" dirty="0"/>
              <a:t> </a:t>
            </a:r>
            <a:r>
              <a:rPr lang="ru-RU" dirty="0" smtClean="0"/>
              <a:t>– разъяснение результатов проведенного профилактического медицинского осмотра;</a:t>
            </a:r>
          </a:p>
          <a:p>
            <a:pPr marL="0" indent="0">
              <a:buNone/>
            </a:pPr>
            <a:r>
              <a:rPr lang="ru-RU" b="1" dirty="0" smtClean="0"/>
              <a:t>Биологический объект </a:t>
            </a:r>
            <a:r>
              <a:rPr lang="ru-RU" dirty="0" smtClean="0"/>
              <a:t>для предварительных и подтверждающих ХТИ </a:t>
            </a:r>
            <a:r>
              <a:rPr lang="ru-RU" b="1" dirty="0" smtClean="0"/>
              <a:t>– моча.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5448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178</TotalTime>
  <Words>331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Sketchbook</vt:lpstr>
      <vt:lpstr>Социально- психологическое тестирование на предмет раннего выявления незаконного потребления наркотических средств и психотропных веществ</vt:lpstr>
      <vt:lpstr>Презентация PowerPoint</vt:lpstr>
      <vt:lpstr>Этапы социально- психологического тестирования (СПТ): </vt:lpstr>
      <vt:lpstr>Презентация PowerPoint</vt:lpstr>
      <vt:lpstr>Задачи СПТ:</vt:lpstr>
      <vt:lpstr>Основные принципы проведения СПТ:  </vt:lpstr>
      <vt:lpstr>Профилактический медицинский осмотр</vt:lpstr>
      <vt:lpstr>ОГБУЗ Иркутский областной психоневрологический диспансер (пер. Аркадия Сударева, 6.) </vt:lpstr>
      <vt:lpstr>Этапы профилактического осмотра: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 психологическое тестирование на предмет раннего выявления незаконного потребления наркотических средств и психотропных веществ</dc:title>
  <dc:creator>Психология</dc:creator>
  <cp:lastModifiedBy>Психология</cp:lastModifiedBy>
  <cp:revision>11</cp:revision>
  <cp:lastPrinted>2020-09-10T07:38:14Z</cp:lastPrinted>
  <dcterms:created xsi:type="dcterms:W3CDTF">2020-09-10T06:58:45Z</dcterms:created>
  <dcterms:modified xsi:type="dcterms:W3CDTF">2020-09-11T04:51:46Z</dcterms:modified>
</cp:coreProperties>
</file>